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56" r:id="rId5"/>
    <p:sldId id="261" r:id="rId6"/>
    <p:sldId id="555" r:id="rId7"/>
    <p:sldId id="553" r:id="rId8"/>
    <p:sldId id="552" r:id="rId9"/>
    <p:sldId id="554" r:id="rId10"/>
    <p:sldId id="330" r:id="rId11"/>
  </p:sldIdLst>
  <p:sldSz cx="9144000" cy="6858000" type="screen4x3"/>
  <p:notesSz cx="6805613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0">
          <p15:clr>
            <a:srgbClr val="A4A3A4"/>
          </p15:clr>
        </p15:guide>
        <p15:guide id="2" pos="214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A2FF"/>
    <a:srgbClr val="00487E"/>
    <a:srgbClr val="AEC5E0"/>
    <a:srgbClr val="1E7FB8"/>
    <a:srgbClr val="792321"/>
    <a:srgbClr val="9E0000"/>
    <a:srgbClr val="5D1B19"/>
    <a:srgbClr val="742C2A"/>
    <a:srgbClr val="B22F2C"/>
    <a:srgbClr val="8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3" autoAdjust="0"/>
    <p:restoredTop sz="95158" autoAdjust="0"/>
  </p:normalViewPr>
  <p:slideViewPr>
    <p:cSldViewPr>
      <p:cViewPr varScale="1">
        <p:scale>
          <a:sx n="108" d="100"/>
          <a:sy n="108" d="100"/>
        </p:scale>
        <p:origin x="170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7" d="100"/>
          <a:sy n="47" d="100"/>
        </p:scale>
        <p:origin x="-2681" y="-34"/>
      </p:cViewPr>
      <p:guideLst>
        <p:guide orient="horz" pos="3130"/>
        <p:guide pos="214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A99202-A6C5-498E-AC4E-F37551CBAC69}" type="datetimeFigureOut">
              <a:rPr lang="en-GB" smtClean="0"/>
              <a:t>23/04/2020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FA328B-6870-470B-B6C8-71BC5F70E15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79649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DFEF6A-55B7-40FA-AB0F-43BCDC8F46E4}" type="datetimeFigureOut">
              <a:rPr lang="en-GB" smtClean="0"/>
              <a:t>23/04/2020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2CB27C-7546-46C2-81E5-E013FC43292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5069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0C1BDE9-5BDE-F749-B924-21303EDEE307}"/>
              </a:ext>
            </a:extLst>
          </p:cNvPr>
          <p:cNvSpPr/>
          <p:nvPr userDrawn="1"/>
        </p:nvSpPr>
        <p:spPr>
          <a:xfrm>
            <a:off x="0" y="1988840"/>
            <a:ext cx="9144000" cy="2304256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2132856"/>
            <a:ext cx="9144000" cy="1470025"/>
          </a:xfrm>
        </p:spPr>
        <p:txBody>
          <a:bodyPr>
            <a:normAutofit/>
          </a:bodyPr>
          <a:lstStyle>
            <a:lvl1pPr algn="ctr">
              <a:defRPr sz="5400">
                <a:solidFill>
                  <a:srgbClr val="0070C0"/>
                </a:solidFill>
                <a:effectLst/>
              </a:defRPr>
            </a:lvl1pPr>
          </a:lstStyle>
          <a:p>
            <a:r>
              <a:rPr lang="en-US" dirty="0"/>
              <a:t>Emergency Medical Teams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674889"/>
            <a:ext cx="9144000" cy="618207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75D5-DD51-4DDF-87E6-FA82A457ECD1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-2852" y="5888492"/>
            <a:ext cx="9144000" cy="967571"/>
          </a:xfrm>
          <a:prstGeom prst="rect">
            <a:avLst/>
          </a:prstGeom>
          <a:solidFill>
            <a:srgbClr val="1E7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9E9A184-9A3B-CD45-A38E-0109699E4A26}"/>
              </a:ext>
            </a:extLst>
          </p:cNvPr>
          <p:cNvSpPr/>
          <p:nvPr userDrawn="1"/>
        </p:nvSpPr>
        <p:spPr>
          <a:xfrm>
            <a:off x="0" y="0"/>
            <a:ext cx="9144000" cy="1196817"/>
          </a:xfrm>
          <a:prstGeom prst="rect">
            <a:avLst/>
          </a:prstGeom>
          <a:solidFill>
            <a:srgbClr val="1E7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A30F988-DAC0-7C44-9415-3EE778C68C88}"/>
              </a:ext>
            </a:extLst>
          </p:cNvPr>
          <p:cNvGrpSpPr/>
          <p:nvPr userDrawn="1"/>
        </p:nvGrpSpPr>
        <p:grpSpPr>
          <a:xfrm>
            <a:off x="6933815" y="6093296"/>
            <a:ext cx="1886657" cy="569706"/>
            <a:chOff x="5525840" y="3530278"/>
            <a:chExt cx="1886657" cy="56970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A0A6590-804B-F840-AA53-47DB6D9E0912}"/>
                </a:ext>
              </a:extLst>
            </p:cNvPr>
            <p:cNvSpPr txBox="1"/>
            <p:nvPr userDrawn="1"/>
          </p:nvSpPr>
          <p:spPr>
            <a:xfrm>
              <a:off x="5540240" y="3530278"/>
              <a:ext cx="187225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cap="all" baseline="0" dirty="0">
                  <a:solidFill>
                    <a:schemeClr val="bg1"/>
                  </a:solidFill>
                  <a:latin typeface="Corbel" panose="020B0503020204020204" pitchFamily="34" charset="0"/>
                </a:rPr>
                <a:t>Health</a:t>
              </a: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E78CF3D-425D-DF46-A9A3-87C524BA7543}"/>
                </a:ext>
              </a:extLst>
            </p:cNvPr>
            <p:cNvGrpSpPr/>
            <p:nvPr userDrawn="1"/>
          </p:nvGrpSpPr>
          <p:grpSpPr>
            <a:xfrm>
              <a:off x="5525840" y="3618320"/>
              <a:ext cx="1879457" cy="481664"/>
              <a:chOff x="5525840" y="3618320"/>
              <a:chExt cx="1879457" cy="481664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472A33F-32C0-6D48-B1AB-C4987E2A70EC}"/>
                  </a:ext>
                </a:extLst>
              </p:cNvPr>
              <p:cNvSpPr txBox="1"/>
              <p:nvPr userDrawn="1"/>
            </p:nvSpPr>
            <p:spPr>
              <a:xfrm>
                <a:off x="6494240" y="3838374"/>
                <a:ext cx="88916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100" cap="none" spc="-80" dirty="0">
                    <a:solidFill>
                      <a:schemeClr val="bg1"/>
                    </a:solidFill>
                    <a:latin typeface="Corbel" panose="020B0503020204020204" pitchFamily="34" charset="0"/>
                  </a:rPr>
                  <a:t>programme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F73A1E1-7721-AE44-9B7C-632D7B149574}"/>
                  </a:ext>
                </a:extLst>
              </p:cNvPr>
              <p:cNvSpPr txBox="1"/>
              <p:nvPr userDrawn="1"/>
            </p:nvSpPr>
            <p:spPr>
              <a:xfrm>
                <a:off x="5525840" y="3618320"/>
                <a:ext cx="187945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b="1" cap="all" spc="-80" dirty="0">
                    <a:solidFill>
                      <a:schemeClr val="bg1"/>
                    </a:solidFill>
                    <a:latin typeface="Leelawadee" panose="020B0502040204020203" pitchFamily="34" charset="-34"/>
                    <a:ea typeface="Lato Heavy" panose="020F0502020204030203" pitchFamily="34" charset="0"/>
                    <a:cs typeface="Leelawadee" panose="020B0502040204020203" pitchFamily="34" charset="-34"/>
                  </a:rPr>
                  <a:t>emergencies</a:t>
                </a:r>
              </a:p>
            </p:txBody>
          </p:sp>
        </p:grp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6C04261B-9BCF-4042-B6C4-6D7730FD65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121236"/>
            <a:ext cx="1548850" cy="4740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C391B0-0A67-4E5A-94A2-A2E3C65868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214" y="6055580"/>
            <a:ext cx="1548850" cy="661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594637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60000" y="36000"/>
            <a:ext cx="2133600" cy="365125"/>
          </a:xfrm>
          <a:prstGeom prst="rect">
            <a:avLst/>
          </a:prstGeom>
        </p:spPr>
        <p:txBody>
          <a:bodyPr/>
          <a:lstStyle/>
          <a:p>
            <a:fld id="{74063736-2571-49AC-91D1-36E59EA8FC81}" type="datetime4">
              <a:rPr lang="en-GB" smtClean="0"/>
              <a:t>23 April 2020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75D5-DD51-4DDF-87E6-FA82A457ECD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4012900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Shape 27"/>
          <p:cNvGrpSpPr/>
          <p:nvPr/>
        </p:nvGrpSpPr>
        <p:grpSpPr>
          <a:xfrm>
            <a:off x="-11050" y="1182933"/>
            <a:ext cx="9155050" cy="5674800"/>
            <a:chOff x="-11050" y="887200"/>
            <a:chExt cx="9155050" cy="4256100"/>
          </a:xfrm>
          <a:solidFill>
            <a:srgbClr val="00B0F0"/>
          </a:solidFill>
        </p:grpSpPr>
        <p:cxnSp>
          <p:nvCxnSpPr>
            <p:cNvPr id="28" name="Shape 28"/>
            <p:cNvCxnSpPr/>
            <p:nvPr/>
          </p:nvCxnSpPr>
          <p:spPr>
            <a:xfrm>
              <a:off x="-11050" y="887200"/>
              <a:ext cx="8060400" cy="0"/>
            </a:xfrm>
            <a:prstGeom prst="straightConnector1">
              <a:avLst/>
            </a:prstGeom>
            <a:ln>
              <a:solidFill>
                <a:schemeClr val="bg1"/>
              </a:solidFill>
              <a:headEnd type="none" w="lg" len="lg"/>
              <a:tailEnd type="diamond" w="lg" len="lg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Shape 29"/>
            <p:cNvSpPr/>
            <p:nvPr/>
          </p:nvSpPr>
          <p:spPr>
            <a:xfrm>
              <a:off x="0" y="4593700"/>
              <a:ext cx="9144000" cy="54960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srgbClr val="FFFFFF"/>
                </a:solidFill>
              </a:endParaRPr>
            </a:p>
          </p:txBody>
        </p:sp>
        <p:sp>
          <p:nvSpPr>
            <p:cNvPr id="30" name="Shape 30"/>
            <p:cNvSpPr/>
            <p:nvPr/>
          </p:nvSpPr>
          <p:spPr>
            <a:xfrm>
              <a:off x="0" y="4593700"/>
              <a:ext cx="549600" cy="54960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 sz="1800"/>
            </a:p>
          </p:txBody>
        </p:sp>
      </p:grpSp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549600" y="481834"/>
            <a:ext cx="7262760" cy="7011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549600" y="1600200"/>
            <a:ext cx="7497000" cy="3928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bg1"/>
              </a:buClr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046600" y="6125133"/>
            <a:ext cx="1097400" cy="732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42461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90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E282F7B-60D1-4933-837E-2069E0FF4A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EB561AF-F524-457B-BACB-69E737B80B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01525C3-9369-428F-8DAE-C097B5EFCC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43C2673-7525-46AC-81A6-B1A89859F0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075400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229600" cy="792088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1309"/>
            <a:ext cx="8229600" cy="45259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60232" y="44624"/>
            <a:ext cx="2133600" cy="365125"/>
          </a:xfrm>
          <a:prstGeom prst="rect">
            <a:avLst/>
          </a:prstGeom>
        </p:spPr>
        <p:txBody>
          <a:bodyPr/>
          <a:lstStyle/>
          <a:p>
            <a:fld id="{FDF3167B-FAB2-4064-BC20-4CA053C862DA}" type="datetime4">
              <a:rPr lang="en-GB" smtClean="0"/>
              <a:t>23 April 2020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75D5-DD51-4DDF-87E6-FA82A457ECD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9586514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0070C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75D5-DD51-4DDF-87E6-FA82A457ECD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9327862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60000" y="36000"/>
            <a:ext cx="2133600" cy="365125"/>
          </a:xfrm>
          <a:prstGeom prst="rect">
            <a:avLst/>
          </a:prstGeom>
        </p:spPr>
        <p:txBody>
          <a:bodyPr/>
          <a:lstStyle/>
          <a:p>
            <a:fld id="{3E5938DE-CE11-43F2-A1EE-D4C7DEBEA006}" type="datetime4">
              <a:rPr lang="en-GB" smtClean="0"/>
              <a:t>23 April 2020</a:t>
            </a:fld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75D5-DD51-4DDF-87E6-FA82A457ECD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8225719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70C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70C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660000" y="36000"/>
            <a:ext cx="2133600" cy="365125"/>
          </a:xfrm>
          <a:prstGeom prst="rect">
            <a:avLst/>
          </a:prstGeom>
        </p:spPr>
        <p:txBody>
          <a:bodyPr/>
          <a:lstStyle/>
          <a:p>
            <a:fld id="{2A15CA5A-B3F3-457B-AA8F-DC09651D03AC}" type="datetime4">
              <a:rPr lang="en-GB" smtClean="0"/>
              <a:t>23 April 2020</a:t>
            </a:fld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75D5-DD51-4DDF-87E6-FA82A457ECD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9687925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660000" y="36000"/>
            <a:ext cx="2133600" cy="365125"/>
          </a:xfrm>
          <a:prstGeom prst="rect">
            <a:avLst/>
          </a:prstGeom>
        </p:spPr>
        <p:txBody>
          <a:bodyPr/>
          <a:lstStyle/>
          <a:p>
            <a:fld id="{941BC9E8-5C3C-4750-A92E-8BCDB9B31434}" type="datetime4">
              <a:rPr lang="en-GB" smtClean="0"/>
              <a:t>23 April 2020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75D5-DD51-4DDF-87E6-FA82A457ECD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8401912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6016" y="0"/>
            <a:ext cx="4427984" cy="6017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660000" y="36000"/>
            <a:ext cx="2133600" cy="365125"/>
          </a:xfrm>
          <a:prstGeom prst="rect">
            <a:avLst/>
          </a:prstGeom>
        </p:spPr>
        <p:txBody>
          <a:bodyPr/>
          <a:lstStyle/>
          <a:p>
            <a:fld id="{3744C38A-CC3A-43E1-BF47-CC4E68F6ED37}" type="datetime4">
              <a:rPr lang="en-GB" smtClean="0"/>
              <a:t>23 April 2020</a:t>
            </a:fld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75D5-DD51-4DDF-87E6-FA82A457ECD1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E42806F-E9F3-BC42-BCB8-F98CAFD60195}"/>
              </a:ext>
            </a:extLst>
          </p:cNvPr>
          <p:cNvSpPr/>
          <p:nvPr userDrawn="1"/>
        </p:nvSpPr>
        <p:spPr>
          <a:xfrm>
            <a:off x="0" y="3719"/>
            <a:ext cx="4716016" cy="6017570"/>
          </a:xfrm>
          <a:prstGeom prst="rect">
            <a:avLst/>
          </a:prstGeom>
          <a:solidFill>
            <a:srgbClr val="1E7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9860196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19256" cy="779686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68760"/>
            <a:ext cx="5111750" cy="485740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68760"/>
            <a:ext cx="3008313" cy="485740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60000" y="36000"/>
            <a:ext cx="2133600" cy="365125"/>
          </a:xfrm>
          <a:prstGeom prst="rect">
            <a:avLst/>
          </a:prstGeom>
        </p:spPr>
        <p:txBody>
          <a:bodyPr/>
          <a:lstStyle/>
          <a:p>
            <a:fld id="{916047E8-DF3C-428A-AAE6-FDED3553341D}" type="datetime4">
              <a:rPr lang="en-GB" smtClean="0"/>
              <a:t>23 April 2020</a:t>
            </a:fld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75D5-DD51-4DDF-87E6-FA82A457ECD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3375255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0070C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8194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60000" y="36000"/>
            <a:ext cx="2133600" cy="365125"/>
          </a:xfrm>
          <a:prstGeom prst="rect">
            <a:avLst/>
          </a:prstGeom>
        </p:spPr>
        <p:txBody>
          <a:bodyPr/>
          <a:lstStyle/>
          <a:p>
            <a:fld id="{20B5C5CC-369C-430B-83F5-EF5E2936E47B}" type="datetime4">
              <a:rPr lang="en-GB" smtClean="0"/>
              <a:t>23 April 2020</a:t>
            </a:fld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75D5-DD51-4DDF-87E6-FA82A457ECD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3005968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14864" y="60212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375D5-DD51-4DDF-87E6-FA82A457ECD1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1196817"/>
          </a:xfrm>
          <a:prstGeom prst="rect">
            <a:avLst/>
          </a:prstGeom>
          <a:solidFill>
            <a:srgbClr val="1E7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9" name="Group 8"/>
          <p:cNvGrpSpPr/>
          <p:nvPr/>
        </p:nvGrpSpPr>
        <p:grpSpPr>
          <a:xfrm>
            <a:off x="6799672" y="6178007"/>
            <a:ext cx="1886657" cy="569706"/>
            <a:chOff x="5525840" y="3530278"/>
            <a:chExt cx="1886657" cy="569706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5540240" y="3530278"/>
              <a:ext cx="187225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cap="all" baseline="0" dirty="0">
                  <a:solidFill>
                    <a:srgbClr val="1E7FB8"/>
                  </a:solidFill>
                  <a:latin typeface="Corbel" panose="020B0503020204020204" pitchFamily="34" charset="0"/>
                </a:rPr>
                <a:t>Health</a:t>
              </a:r>
            </a:p>
          </p:txBody>
        </p:sp>
        <p:grpSp>
          <p:nvGrpSpPr>
            <p:cNvPr id="11" name="Group 10"/>
            <p:cNvGrpSpPr/>
            <p:nvPr userDrawn="1"/>
          </p:nvGrpSpPr>
          <p:grpSpPr>
            <a:xfrm>
              <a:off x="5525840" y="3618320"/>
              <a:ext cx="1879457" cy="481664"/>
              <a:chOff x="5525840" y="3618320"/>
              <a:chExt cx="1879457" cy="481664"/>
            </a:xfrm>
          </p:grpSpPr>
          <p:sp>
            <p:nvSpPr>
              <p:cNvPr id="12" name="TextBox 11"/>
              <p:cNvSpPr txBox="1"/>
              <p:nvPr userDrawn="1"/>
            </p:nvSpPr>
            <p:spPr>
              <a:xfrm>
                <a:off x="6494240" y="3838374"/>
                <a:ext cx="88916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100" cap="none" spc="-80" dirty="0">
                    <a:solidFill>
                      <a:srgbClr val="1E7FB8"/>
                    </a:solidFill>
                    <a:latin typeface="Corbel" panose="020B0503020204020204" pitchFamily="34" charset="0"/>
                  </a:rPr>
                  <a:t>programme</a:t>
                </a:r>
              </a:p>
            </p:txBody>
          </p:sp>
          <p:sp>
            <p:nvSpPr>
              <p:cNvPr id="13" name="TextBox 12"/>
              <p:cNvSpPr txBox="1"/>
              <p:nvPr userDrawn="1"/>
            </p:nvSpPr>
            <p:spPr>
              <a:xfrm>
                <a:off x="5525840" y="3618320"/>
                <a:ext cx="187945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b="1" cap="all" spc="-80" dirty="0">
                    <a:solidFill>
                      <a:srgbClr val="1E7FB8"/>
                    </a:solidFill>
                    <a:latin typeface="Leelawadee" panose="020B0502040204020203" pitchFamily="34" charset="-34"/>
                    <a:ea typeface="Lato Heavy" panose="020F0502020204030203" pitchFamily="34" charset="0"/>
                    <a:cs typeface="Leelawadee" panose="020B0502040204020203" pitchFamily="34" charset="-34"/>
                  </a:rPr>
                  <a:t>emergencies</a:t>
                </a:r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-9216" y="6021288"/>
            <a:ext cx="915321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Date Placeholder 17"/>
          <p:cNvSpPr>
            <a:spLocks noGrp="1"/>
          </p:cNvSpPr>
          <p:nvPr>
            <p:ph type="dt" sz="half" idx="2"/>
          </p:nvPr>
        </p:nvSpPr>
        <p:spPr>
          <a:xfrm>
            <a:off x="6660000" y="36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Segoe Condensed" panose="020B0606040200020203" pitchFamily="34" charset="0"/>
              </a:defRPr>
            </a:lvl1pPr>
          </a:lstStyle>
          <a:p>
            <a:fld id="{D0E4CC02-274F-49DB-A9AF-7C2A340E6BF4}" type="datetime4">
              <a:rPr lang="en-GB" smtClean="0"/>
              <a:t>23 April 2020</a:t>
            </a:fld>
            <a:endParaRPr lang="en-GB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7ABCFD6-3A40-BA4E-906E-796EE1464E3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195904"/>
            <a:ext cx="1730717" cy="5297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7242C0D-613D-4957-A161-4A9D7FAB2A7D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6165303"/>
            <a:ext cx="1541333" cy="658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774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  <p:sldLayoutId id="2147483661" r:id="rId12"/>
  </p:sldLayoutIdLst>
  <p:transition spd="slow">
    <p:push dir="u"/>
  </p:transition>
  <p:hf sldNum="0" hdr="0" ftr="0"/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latin typeface="Segoe Condensed" panose="020B0606040200020203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b="1" kern="1200">
          <a:solidFill>
            <a:schemeClr val="tx1">
              <a:lumMod val="50000"/>
              <a:lumOff val="50000"/>
            </a:schemeClr>
          </a:solidFill>
          <a:latin typeface="Segoe Condensed" panose="020B0606040200020203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1" kern="1200">
          <a:solidFill>
            <a:schemeClr val="tx1">
              <a:lumMod val="50000"/>
              <a:lumOff val="50000"/>
            </a:schemeClr>
          </a:solidFill>
          <a:latin typeface="Segoe Condensed" panose="020B0606040200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b="1" kern="1200">
          <a:solidFill>
            <a:schemeClr val="tx1">
              <a:lumMod val="50000"/>
              <a:lumOff val="50000"/>
            </a:schemeClr>
          </a:solidFill>
          <a:latin typeface="Segoe Condensed" panose="020B0606040200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b="1" kern="1200">
          <a:solidFill>
            <a:schemeClr val="tx1">
              <a:lumMod val="50000"/>
              <a:lumOff val="50000"/>
            </a:schemeClr>
          </a:solidFill>
          <a:latin typeface="Segoe Condensed" panose="020B0606040200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b="1" kern="1200">
          <a:solidFill>
            <a:schemeClr val="tx1">
              <a:lumMod val="50000"/>
              <a:lumOff val="50000"/>
            </a:schemeClr>
          </a:solidFill>
          <a:latin typeface="Segoe Condensed" panose="020B0606040200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EMT Just In Time Training Modules, COVID-19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36512" y="3789040"/>
            <a:ext cx="9144000" cy="618207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P</a:t>
            </a:r>
            <a:r>
              <a:rPr lang="en-GB" sz="2400" dirty="0" err="1">
                <a:solidFill>
                  <a:srgbClr val="0070C0"/>
                </a:solidFill>
              </a:rPr>
              <a:t>ersonal</a:t>
            </a:r>
            <a:r>
              <a:rPr lang="en-GB" sz="2400" dirty="0">
                <a:solidFill>
                  <a:srgbClr val="0070C0"/>
                </a:solidFill>
              </a:rPr>
              <a:t> Protective Equipment for COVID</a:t>
            </a:r>
          </a:p>
        </p:txBody>
      </p:sp>
    </p:spTree>
    <p:extLst>
      <p:ext uri="{BB962C8B-B14F-4D97-AF65-F5344CB8AC3E}">
        <p14:creationId xmlns:p14="http://schemas.microsoft.com/office/powerpoint/2010/main" val="246140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2EC7E94-4A5F-4558-9D70-1573FC02E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183" y="188640"/>
            <a:ext cx="8229600" cy="792088"/>
          </a:xfrm>
        </p:spPr>
        <p:txBody>
          <a:bodyPr/>
          <a:lstStyle/>
          <a:p>
            <a:pPr algn="ctr"/>
            <a:r>
              <a:rPr lang="en-US" dirty="0"/>
              <a:t>Session Outcomes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9074F4-5638-45BB-A5BF-474DFDA1FF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749" y="3356992"/>
            <a:ext cx="1348469" cy="576064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DF4E5DA-714E-42AE-94DB-606039545B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0" dirty="0">
                <a:solidFill>
                  <a:schemeClr val="tx2"/>
                </a:solidFill>
              </a:rPr>
              <a:t>Identify which PPE items and procedures are recommended for EMT staff in different clinical settings </a:t>
            </a:r>
          </a:p>
          <a:p>
            <a:endParaRPr lang="en-US" b="0" dirty="0">
              <a:solidFill>
                <a:schemeClr val="tx2"/>
              </a:solidFill>
            </a:endParaRPr>
          </a:p>
          <a:p>
            <a:r>
              <a:rPr lang="en-US" b="0" dirty="0">
                <a:solidFill>
                  <a:schemeClr val="tx2"/>
                </a:solidFill>
              </a:rPr>
              <a:t>Outline  effective practices for putting on and removing PPE in COVID treatment facilities</a:t>
            </a:r>
          </a:p>
          <a:p>
            <a:endParaRPr lang="en-US" b="0" dirty="0">
              <a:solidFill>
                <a:schemeClr val="tx2"/>
              </a:solidFill>
            </a:endParaRPr>
          </a:p>
          <a:p>
            <a:r>
              <a:rPr lang="en-US" b="0" dirty="0">
                <a:solidFill>
                  <a:schemeClr val="tx2"/>
                </a:solidFill>
              </a:rPr>
              <a:t>Outline the options for adapting PPE routines within the EMT, based on inventory</a:t>
            </a:r>
          </a:p>
        </p:txBody>
      </p:sp>
    </p:spTree>
    <p:extLst>
      <p:ext uri="{BB962C8B-B14F-4D97-AF65-F5344CB8AC3E}">
        <p14:creationId xmlns:p14="http://schemas.microsoft.com/office/powerpoint/2010/main" val="329600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2EC7E94-4A5F-4558-9D70-1573FC02E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183" y="188640"/>
            <a:ext cx="8229600" cy="792088"/>
          </a:xfrm>
        </p:spPr>
        <p:txBody>
          <a:bodyPr/>
          <a:lstStyle/>
          <a:p>
            <a:pPr algn="ctr"/>
            <a:r>
              <a:rPr lang="en-US" dirty="0"/>
              <a:t>Group Analysis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9074F4-5638-45BB-A5BF-474DFDA1FF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749" y="3356992"/>
            <a:ext cx="1348469" cy="576064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DF4E5DA-714E-42AE-94DB-606039545B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US" b="0" dirty="0">
                <a:solidFill>
                  <a:schemeClr val="tx2"/>
                </a:solidFill>
              </a:rPr>
              <a:t>For each of these clinical settings, which PPE items &amp; procedures are recommended for EMT staff to use? Draw the items on your stick figure.</a:t>
            </a:r>
          </a:p>
          <a:p>
            <a:pPr marL="0" indent="0" algn="ctr">
              <a:buNone/>
            </a:pPr>
            <a:endParaRPr lang="en-US" b="0" dirty="0">
              <a:solidFill>
                <a:schemeClr val="tx2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600" b="0" dirty="0">
                <a:solidFill>
                  <a:srgbClr val="FF0000"/>
                </a:solidFill>
              </a:rPr>
              <a:t>Preliminary screening / triage in inpatient facilities, not involving direct context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b="0" dirty="0">
                <a:solidFill>
                  <a:srgbClr val="FF0000"/>
                </a:solidFill>
              </a:rPr>
              <a:t>Inpatient ward for COVID patients (no aerosol generating procedures)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b="0" dirty="0">
                <a:solidFill>
                  <a:srgbClr val="FF0000"/>
                </a:solidFill>
              </a:rPr>
              <a:t>Inpatient ward for COVID patients (where aerosol generating procedures are frequently used)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b="0" dirty="0">
                <a:solidFill>
                  <a:srgbClr val="FF0000"/>
                </a:solidFill>
              </a:rPr>
              <a:t>Outpatient consultation room for physical examination of suspected COVID patients </a:t>
            </a:r>
          </a:p>
          <a:p>
            <a:endParaRPr lang="en-US" sz="2600" b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86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2EC7E94-4A5F-4558-9D70-1573FC02E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183" y="188640"/>
            <a:ext cx="8229600" cy="792088"/>
          </a:xfrm>
        </p:spPr>
        <p:txBody>
          <a:bodyPr/>
          <a:lstStyle/>
          <a:p>
            <a:pPr algn="ctr"/>
            <a:r>
              <a:rPr lang="en-US" dirty="0"/>
              <a:t>Group Analysis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9074F4-5638-45BB-A5BF-474DFDA1FF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749" y="3356992"/>
            <a:ext cx="1348469" cy="576064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DF4E5DA-714E-42AE-94DB-606039545B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b="0" dirty="0">
                <a:solidFill>
                  <a:srgbClr val="FF0000"/>
                </a:solidFill>
              </a:rPr>
              <a:t>Please now review the relevant sections of Table 1 in the written handout provided</a:t>
            </a:r>
          </a:p>
          <a:p>
            <a:pPr marL="0" indent="0" algn="ctr">
              <a:buNone/>
            </a:pPr>
            <a:endParaRPr lang="en-US" b="0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en-US" b="0" dirty="0">
                <a:solidFill>
                  <a:schemeClr val="tx2"/>
                </a:solidFill>
              </a:rPr>
              <a:t>Consider the operational roles that your EMT is engaged in.</a:t>
            </a:r>
          </a:p>
          <a:p>
            <a:pPr algn="ctr"/>
            <a:endParaRPr lang="en-US" b="0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en-US" b="0" dirty="0">
                <a:solidFill>
                  <a:schemeClr val="tx2"/>
                </a:solidFill>
              </a:rPr>
              <a:t>Are there any instances where the generic guidance on PPE may need to be adapted to fit your context? Discuss in teams &amp; list on your charts.</a:t>
            </a:r>
          </a:p>
          <a:p>
            <a:pPr marL="0" indent="0" algn="ctr">
              <a:buNone/>
            </a:pPr>
            <a:endParaRPr lang="en-US" b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37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2EC7E94-4A5F-4558-9D70-1573FC02E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183" y="188640"/>
            <a:ext cx="82296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000" dirty="0"/>
              <a:t>Decision Making Considerations when Faced with PPE Shortages </a:t>
            </a:r>
            <a:endParaRPr lang="en-GB" sz="3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9074F4-5638-45BB-A5BF-474DFDA1FF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749" y="3356992"/>
            <a:ext cx="1348469" cy="576064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DF4E5DA-714E-42AE-94DB-606039545B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b="0" dirty="0">
                <a:solidFill>
                  <a:schemeClr val="tx2"/>
                </a:solidFill>
              </a:rPr>
              <a:t>‘Whole of society approach’ is required</a:t>
            </a:r>
          </a:p>
          <a:p>
            <a:r>
              <a:rPr lang="en-US" sz="2600" b="0" dirty="0">
                <a:solidFill>
                  <a:schemeClr val="tx2"/>
                </a:solidFill>
              </a:rPr>
              <a:t>Importance of evidence base &amp; guiding principles</a:t>
            </a:r>
          </a:p>
          <a:p>
            <a:r>
              <a:rPr lang="en-US" sz="2600" b="0" dirty="0">
                <a:solidFill>
                  <a:schemeClr val="tx2"/>
                </a:solidFill>
              </a:rPr>
              <a:t>Last resort temporary measures </a:t>
            </a:r>
            <a:r>
              <a:rPr lang="en-US" sz="2600" b="0" u="sng" dirty="0">
                <a:solidFill>
                  <a:schemeClr val="tx2"/>
                </a:solidFill>
              </a:rPr>
              <a:t>may</a:t>
            </a:r>
            <a:r>
              <a:rPr lang="en-US" sz="2600" b="0" dirty="0">
                <a:solidFill>
                  <a:schemeClr val="tx2"/>
                </a:solidFill>
              </a:rPr>
              <a:t> include:</a:t>
            </a:r>
          </a:p>
          <a:p>
            <a:pPr lvl="1"/>
            <a:r>
              <a:rPr lang="en-US" sz="2200" b="0" dirty="0">
                <a:solidFill>
                  <a:schemeClr val="tx2"/>
                </a:solidFill>
              </a:rPr>
              <a:t>PPE extended use</a:t>
            </a:r>
          </a:p>
          <a:p>
            <a:pPr lvl="1"/>
            <a:r>
              <a:rPr lang="en-US" sz="2200" b="0" dirty="0">
                <a:solidFill>
                  <a:schemeClr val="tx2"/>
                </a:solidFill>
              </a:rPr>
              <a:t>Reprocessing followed by reuse</a:t>
            </a:r>
          </a:p>
          <a:p>
            <a:pPr lvl="1"/>
            <a:r>
              <a:rPr lang="en-US" sz="2200" b="0" dirty="0">
                <a:solidFill>
                  <a:schemeClr val="tx2"/>
                </a:solidFill>
              </a:rPr>
              <a:t>Considering alternative items to those in WHO standards</a:t>
            </a:r>
          </a:p>
          <a:p>
            <a:pPr lvl="1"/>
            <a:r>
              <a:rPr lang="en-US" sz="2200" b="0" dirty="0">
                <a:solidFill>
                  <a:schemeClr val="tx2"/>
                </a:solidFill>
              </a:rPr>
              <a:t>Use of PPE items beyond their expiration date</a:t>
            </a:r>
          </a:p>
          <a:p>
            <a:pPr marL="0" indent="0">
              <a:buNone/>
            </a:pPr>
            <a:endParaRPr lang="en-US" sz="2600" b="0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en-US" sz="2600" b="0" dirty="0">
                <a:solidFill>
                  <a:srgbClr val="FF0000"/>
                </a:solidFill>
              </a:rPr>
              <a:t>Discuss whether and how these considerations may apply, given the PPE resources available to the EMT </a:t>
            </a:r>
          </a:p>
        </p:txBody>
      </p:sp>
    </p:spTree>
    <p:extLst>
      <p:ext uri="{BB962C8B-B14F-4D97-AF65-F5344CB8AC3E}">
        <p14:creationId xmlns:p14="http://schemas.microsoft.com/office/powerpoint/2010/main" val="207915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2EC7E94-4A5F-4558-9D70-1573FC02E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183" y="188640"/>
            <a:ext cx="8229600" cy="792088"/>
          </a:xfrm>
        </p:spPr>
        <p:txBody>
          <a:bodyPr>
            <a:normAutofit/>
          </a:bodyPr>
          <a:lstStyle/>
          <a:p>
            <a:pPr algn="ctr"/>
            <a:r>
              <a:rPr lang="en-US" sz="3000" dirty="0"/>
              <a:t>Time to Practice!</a:t>
            </a:r>
            <a:endParaRPr lang="en-GB" sz="3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9074F4-5638-45BB-A5BF-474DFDA1FF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749" y="3356992"/>
            <a:ext cx="1348469" cy="5760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2BB1968-DF55-4966-8D7E-6C9495E6D8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2132856"/>
            <a:ext cx="7380758" cy="2838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872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CB2E205-CE58-4AE2-89AE-57BC24AF0B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742" y="3683642"/>
            <a:ext cx="2693099" cy="154555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19EB343-D74D-472F-9B29-16AB321546F3}"/>
              </a:ext>
            </a:extLst>
          </p:cNvPr>
          <p:cNvSpPr txBox="1"/>
          <p:nvPr/>
        </p:nvSpPr>
        <p:spPr>
          <a:xfrm>
            <a:off x="1475656" y="1300655"/>
            <a:ext cx="61990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Condensed" panose="020B0606040200020203" pitchFamily="34" charset="0"/>
              </a:rPr>
              <a:t>Thank you</a:t>
            </a:r>
          </a:p>
          <a:p>
            <a:pPr algn="ctr"/>
            <a:r>
              <a:rPr lang="en-GB" sz="5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Condensed" panose="020B0606040200020203" pitchFamily="34" charset="0"/>
              </a:rPr>
              <a:t>Any questions?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4B1DB53-A5EF-461C-BF1B-F261A43C223A}"/>
              </a:ext>
            </a:extLst>
          </p:cNvPr>
          <p:cNvSpPr/>
          <p:nvPr/>
        </p:nvSpPr>
        <p:spPr>
          <a:xfrm>
            <a:off x="3779912" y="4088876"/>
            <a:ext cx="36952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B0F0"/>
                </a:solidFill>
                <a:latin typeface="Segoe Condensed" panose="020B0606040200020203" pitchFamily="34" charset="0"/>
              </a:rPr>
              <a:t>http://extranet.who.int/emt/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C1F1A25-0071-4C57-B4E9-AF856BA7FE44}"/>
              </a:ext>
            </a:extLst>
          </p:cNvPr>
          <p:cNvSpPr/>
          <p:nvPr/>
        </p:nvSpPr>
        <p:spPr>
          <a:xfrm>
            <a:off x="3779912" y="4767536"/>
            <a:ext cx="24368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B0F0"/>
                </a:solidFill>
                <a:latin typeface="Segoe Condensed" panose="020B0606040200020203" pitchFamily="34" charset="0"/>
              </a:rPr>
              <a:t>EMTeams@who.int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483631E-196A-4DE0-8EEB-63DFDD1F78DC}"/>
              </a:ext>
            </a:extLst>
          </p:cNvPr>
          <p:cNvSpPr/>
          <p:nvPr/>
        </p:nvSpPr>
        <p:spPr>
          <a:xfrm>
            <a:off x="379599" y="3068960"/>
            <a:ext cx="12474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B0F0"/>
                </a:solidFill>
                <a:latin typeface="Segoe Condensed" panose="020B0606040200020203" pitchFamily="34" charset="0"/>
              </a:rPr>
              <a:t>For more…</a:t>
            </a:r>
          </a:p>
        </p:txBody>
      </p:sp>
      <p:sp>
        <p:nvSpPr>
          <p:cNvPr id="11" name="Shape 291">
            <a:extLst>
              <a:ext uri="{FF2B5EF4-FFF2-40B4-BE49-F238E27FC236}">
                <a16:creationId xmlns:a16="http://schemas.microsoft.com/office/drawing/2014/main" id="{391757D5-901D-4FBB-8726-4BC43BC97C09}"/>
              </a:ext>
            </a:extLst>
          </p:cNvPr>
          <p:cNvSpPr/>
          <p:nvPr/>
        </p:nvSpPr>
        <p:spPr>
          <a:xfrm>
            <a:off x="355564" y="3604912"/>
            <a:ext cx="2848285" cy="1984329"/>
          </a:xfrm>
          <a:custGeom>
            <a:avLst/>
            <a:gdLst/>
            <a:ahLst/>
            <a:cxnLst/>
            <a:rect l="0" t="0" r="0" b="0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25516C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" name="Shape 519">
            <a:extLst>
              <a:ext uri="{FF2B5EF4-FFF2-40B4-BE49-F238E27FC236}">
                <a16:creationId xmlns:a16="http://schemas.microsoft.com/office/drawing/2014/main" id="{0CCEF73E-5E2B-43D3-9A5D-5FE9D9C2A31F}"/>
              </a:ext>
            </a:extLst>
          </p:cNvPr>
          <p:cNvSpPr/>
          <p:nvPr/>
        </p:nvSpPr>
        <p:spPr>
          <a:xfrm>
            <a:off x="3419872" y="4130296"/>
            <a:ext cx="360040" cy="378824"/>
          </a:xfrm>
          <a:custGeom>
            <a:avLst/>
            <a:gdLst/>
            <a:ahLst/>
            <a:cxnLst/>
            <a:rect l="0" t="0" r="0" b="0"/>
            <a:pathLst>
              <a:path w="18758" h="18757" extrusionOk="0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3" name="Shape 397">
            <a:extLst>
              <a:ext uri="{FF2B5EF4-FFF2-40B4-BE49-F238E27FC236}">
                <a16:creationId xmlns:a16="http://schemas.microsoft.com/office/drawing/2014/main" id="{C66FBD0C-4B6E-49F2-8B91-679CF8EF7629}"/>
              </a:ext>
            </a:extLst>
          </p:cNvPr>
          <p:cNvGrpSpPr/>
          <p:nvPr/>
        </p:nvGrpSpPr>
        <p:grpSpPr>
          <a:xfrm>
            <a:off x="3419872" y="4862328"/>
            <a:ext cx="360040" cy="289235"/>
            <a:chOff x="559275" y="1683950"/>
            <a:chExt cx="466500" cy="327300"/>
          </a:xfrm>
          <a:solidFill>
            <a:srgbClr val="00B0F0"/>
          </a:solidFill>
        </p:grpSpPr>
        <p:sp>
          <p:nvSpPr>
            <p:cNvPr id="14" name="Shape 398">
              <a:extLst>
                <a:ext uri="{FF2B5EF4-FFF2-40B4-BE49-F238E27FC236}">
                  <a16:creationId xmlns:a16="http://schemas.microsoft.com/office/drawing/2014/main" id="{80AEB9BE-E1B1-4747-97F1-82DA4E5633E4}"/>
                </a:ext>
              </a:extLst>
            </p:cNvPr>
            <p:cNvSpPr/>
            <p:nvPr/>
          </p:nvSpPr>
          <p:spPr>
            <a:xfrm>
              <a:off x="559275" y="1683950"/>
              <a:ext cx="466500" cy="197850"/>
            </a:xfrm>
            <a:custGeom>
              <a:avLst/>
              <a:gdLst/>
              <a:ahLst/>
              <a:cxnLst/>
              <a:rect l="0" t="0" r="0" b="0"/>
              <a:pathLst>
                <a:path w="18660" h="7914" extrusionOk="0">
                  <a:moveTo>
                    <a:pt x="391" y="1"/>
                  </a:moveTo>
                  <a:lnTo>
                    <a:pt x="293" y="50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49" y="294"/>
                  </a:lnTo>
                  <a:lnTo>
                    <a:pt x="0" y="392"/>
                  </a:lnTo>
                  <a:lnTo>
                    <a:pt x="0" y="489"/>
                  </a:lnTo>
                  <a:lnTo>
                    <a:pt x="0" y="1173"/>
                  </a:lnTo>
                  <a:lnTo>
                    <a:pt x="9330" y="7914"/>
                  </a:lnTo>
                  <a:lnTo>
                    <a:pt x="18659" y="1173"/>
                  </a:lnTo>
                  <a:lnTo>
                    <a:pt x="18659" y="489"/>
                  </a:lnTo>
                  <a:lnTo>
                    <a:pt x="18659" y="392"/>
                  </a:lnTo>
                  <a:lnTo>
                    <a:pt x="18611" y="294"/>
                  </a:lnTo>
                  <a:lnTo>
                    <a:pt x="18586" y="221"/>
                  </a:lnTo>
                  <a:lnTo>
                    <a:pt x="18513" y="147"/>
                  </a:lnTo>
                  <a:lnTo>
                    <a:pt x="18440" y="74"/>
                  </a:lnTo>
                  <a:lnTo>
                    <a:pt x="18366" y="50"/>
                  </a:lnTo>
                  <a:lnTo>
                    <a:pt x="1826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>
                <a:solidFill>
                  <a:srgbClr val="00B0F0"/>
                </a:solidFill>
              </a:endParaRPr>
            </a:p>
          </p:txBody>
        </p:sp>
        <p:sp>
          <p:nvSpPr>
            <p:cNvPr id="15" name="Shape 399">
              <a:extLst>
                <a:ext uri="{FF2B5EF4-FFF2-40B4-BE49-F238E27FC236}">
                  <a16:creationId xmlns:a16="http://schemas.microsoft.com/office/drawing/2014/main" id="{8EEFABFE-0F08-4A31-907B-08D6CDB5AFF2}"/>
                </a:ext>
              </a:extLst>
            </p:cNvPr>
            <p:cNvSpPr/>
            <p:nvPr/>
          </p:nvSpPr>
          <p:spPr>
            <a:xfrm>
              <a:off x="559275" y="1727925"/>
              <a:ext cx="466500" cy="283325"/>
            </a:xfrm>
            <a:custGeom>
              <a:avLst/>
              <a:gdLst/>
              <a:ahLst/>
              <a:cxnLst/>
              <a:rect l="0" t="0" r="0" b="0"/>
              <a:pathLst>
                <a:path w="18660" h="11333" extrusionOk="0">
                  <a:moveTo>
                    <a:pt x="0" y="0"/>
                  </a:moveTo>
                  <a:lnTo>
                    <a:pt x="0" y="10844"/>
                  </a:lnTo>
                  <a:lnTo>
                    <a:pt x="0" y="10917"/>
                  </a:lnTo>
                  <a:lnTo>
                    <a:pt x="5129" y="7230"/>
                  </a:lnTo>
                  <a:lnTo>
                    <a:pt x="5227" y="7181"/>
                  </a:lnTo>
                  <a:lnTo>
                    <a:pt x="5325" y="7181"/>
                  </a:lnTo>
                  <a:lnTo>
                    <a:pt x="5398" y="7205"/>
                  </a:lnTo>
                  <a:lnTo>
                    <a:pt x="5471" y="7278"/>
                  </a:lnTo>
                  <a:lnTo>
                    <a:pt x="5520" y="7376"/>
                  </a:lnTo>
                  <a:lnTo>
                    <a:pt x="5520" y="7474"/>
                  </a:lnTo>
                  <a:lnTo>
                    <a:pt x="5471" y="7547"/>
                  </a:lnTo>
                  <a:lnTo>
                    <a:pt x="5422" y="7620"/>
                  </a:lnTo>
                  <a:lnTo>
                    <a:pt x="318" y="11308"/>
                  </a:lnTo>
                  <a:lnTo>
                    <a:pt x="415" y="11333"/>
                  </a:lnTo>
                  <a:lnTo>
                    <a:pt x="18244" y="11333"/>
                  </a:lnTo>
                  <a:lnTo>
                    <a:pt x="18342" y="11308"/>
                  </a:lnTo>
                  <a:lnTo>
                    <a:pt x="13238" y="7620"/>
                  </a:lnTo>
                  <a:lnTo>
                    <a:pt x="13189" y="7547"/>
                  </a:lnTo>
                  <a:lnTo>
                    <a:pt x="13140" y="7474"/>
                  </a:lnTo>
                  <a:lnTo>
                    <a:pt x="13140" y="7376"/>
                  </a:lnTo>
                  <a:lnTo>
                    <a:pt x="13189" y="7278"/>
                  </a:lnTo>
                  <a:lnTo>
                    <a:pt x="13262" y="7205"/>
                  </a:lnTo>
                  <a:lnTo>
                    <a:pt x="13335" y="7181"/>
                  </a:lnTo>
                  <a:lnTo>
                    <a:pt x="13433" y="7181"/>
                  </a:lnTo>
                  <a:lnTo>
                    <a:pt x="13531" y="7230"/>
                  </a:lnTo>
                  <a:lnTo>
                    <a:pt x="18659" y="10917"/>
                  </a:lnTo>
                  <a:lnTo>
                    <a:pt x="18659" y="10844"/>
                  </a:lnTo>
                  <a:lnTo>
                    <a:pt x="18659" y="0"/>
                  </a:lnTo>
                  <a:lnTo>
                    <a:pt x="9476" y="6643"/>
                  </a:lnTo>
                  <a:lnTo>
                    <a:pt x="9403" y="6692"/>
                  </a:lnTo>
                  <a:lnTo>
                    <a:pt x="9257" y="6692"/>
                  </a:lnTo>
                  <a:lnTo>
                    <a:pt x="9183" y="664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>
                <a:solidFill>
                  <a:srgbClr val="00B0F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2614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Custom 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F7F7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885F3BC872504B819712F278B48B2E" ma:contentTypeVersion="3" ma:contentTypeDescription="Create a new document." ma:contentTypeScope="" ma:versionID="e93e413bd9e4daf03065ad9c2a6df9e1">
  <xsd:schema xmlns:xsd="http://www.w3.org/2001/XMLSchema" xmlns:xs="http://www.w3.org/2001/XMLSchema" xmlns:p="http://schemas.microsoft.com/office/2006/metadata/properties" xmlns:ns2="ebdec577-be85-4b89-a3ae-6621adb499a1" targetNamespace="http://schemas.microsoft.com/office/2006/metadata/properties" ma:root="true" ma:fieldsID="b8e1dbfa560afbd11fa58e8356f77703" ns2:_="">
    <xsd:import namespace="ebdec577-be85-4b89-a3ae-6621adb499a1"/>
    <xsd:element name="properties">
      <xsd:complexType>
        <xsd:sequence>
          <xsd:element name="documentManagement">
            <xsd:complexType>
              <xsd:all>
                <xsd:element ref="ns2:Highlight" minOccurs="0"/>
                <xsd:element ref="ns2:Country" minOccurs="0"/>
                <xsd:element ref="ns2:Document_x0020_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dec577-be85-4b89-a3ae-6621adb499a1" elementFormDefault="qualified">
    <xsd:import namespace="http://schemas.microsoft.com/office/2006/documentManagement/types"/>
    <xsd:import namespace="http://schemas.microsoft.com/office/infopath/2007/PartnerControls"/>
    <xsd:element name="Highlight" ma:index="8" nillable="true" ma:displayName="Highlight" ma:default="0" ma:description="Highlight this document for display on the home page as a Highlighted Document" ma:internalName="Highlight">
      <xsd:simpleType>
        <xsd:restriction base="dms:Boolean"/>
      </xsd:simpleType>
    </xsd:element>
    <xsd:element name="Country" ma:index="9" nillable="true" ma:displayName="Subject" ma:internalName="Country">
      <xsd:simpleType>
        <xsd:restriction base="dms:Text">
          <xsd:maxLength value="255"/>
        </xsd:restriction>
      </xsd:simpleType>
    </xsd:element>
    <xsd:element name="Document_x0020_date" ma:index="10" nillable="true" ma:displayName="Document date" ma:format="DateOnly" ma:internalName="Document_x0020_dat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untry xmlns="ebdec577-be85-4b89-a3ae-6621adb499a1">01 WHE basic tempates</Country>
    <Document_x0020_date xmlns="ebdec577-be85-4b89-a3ae-6621adb499a1">2017-11-30T23:00:00+00:00</Document_x0020_date>
    <Highlight xmlns="ebdec577-be85-4b89-a3ae-6621adb499a1">false</Highlight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19E2816-9968-4361-AE5B-D13E66A4DF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bdec577-be85-4b89-a3ae-6621adb499a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AF0E798-6F80-4C50-A13B-41FE115A584A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ebdec577-be85-4b89-a3ae-6621adb499a1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D4C2A13-1F8A-468D-A3BD-05DF5780D57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288</Words>
  <Application>Microsoft Office PowerPoint</Application>
  <PresentationFormat>On-screen Show (4:3)</PresentationFormat>
  <Paragraphs>37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Corbel</vt:lpstr>
      <vt:lpstr>Leelawadee</vt:lpstr>
      <vt:lpstr>Segoe Condensed</vt:lpstr>
      <vt:lpstr>Office Theme</vt:lpstr>
      <vt:lpstr>EMT Just In Time Training Modules, COVID-19</vt:lpstr>
      <vt:lpstr>Session Outcomes</vt:lpstr>
      <vt:lpstr>Group Analysis</vt:lpstr>
      <vt:lpstr>Group Analysis</vt:lpstr>
      <vt:lpstr>Decision Making Considerations when Faced with PPE Shortages </vt:lpstr>
      <vt:lpstr>Time to Practice!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EMT Just In Time Training Modules, COVID-19</dc:title>
  <dc:creator>Richard Parker</dc:creator>
  <cp:lastModifiedBy>Richard Parker</cp:lastModifiedBy>
  <cp:revision>13</cp:revision>
  <dcterms:created xsi:type="dcterms:W3CDTF">2020-04-12T14:05:58Z</dcterms:created>
  <dcterms:modified xsi:type="dcterms:W3CDTF">2020-04-23T12:52:17Z</dcterms:modified>
</cp:coreProperties>
</file>